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7/9/2015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7/9/2015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GEU members conference logo-final.jpg"/>
          <p:cNvPicPr>
            <a:picLocks noChangeAspect="1"/>
          </p:cNvPicPr>
          <p:nvPr/>
        </p:nvPicPr>
        <p:blipFill>
          <a:blip r:embed="rId2" cstate="print"/>
          <a:stretch>
            <a:fillRect/>
          </a:stretch>
        </p:blipFill>
        <p:spPr>
          <a:xfrm>
            <a:off x="2" y="0"/>
            <a:ext cx="3071670" cy="1052736"/>
          </a:xfrm>
          <a:prstGeom prst="rect">
            <a:avLst/>
          </a:prstGeom>
        </p:spPr>
      </p:pic>
      <p:sp>
        <p:nvSpPr>
          <p:cNvPr id="2" name="1 - Τίτλος"/>
          <p:cNvSpPr>
            <a:spLocks noGrp="1"/>
          </p:cNvSpPr>
          <p:nvPr>
            <p:ph type="title"/>
          </p:nvPr>
        </p:nvSpPr>
        <p:spPr>
          <a:xfrm>
            <a:off x="539552" y="908720"/>
            <a:ext cx="8229600" cy="634082"/>
          </a:xfrm>
        </p:spPr>
        <p:txBody>
          <a:bodyPr>
            <a:normAutofit fontScale="90000"/>
          </a:bodyPr>
          <a:lstStyle/>
          <a:p>
            <a:pPr algn="ctr"/>
            <a:r>
              <a:rPr lang="el-GR" sz="3600" b="1" u="sng" dirty="0" smtClean="0">
                <a:solidFill>
                  <a:schemeClr val="accent1">
                    <a:lumMod val="50000"/>
                  </a:schemeClr>
                </a:solidFill>
                <a:latin typeface="Franklin Gothic Medium" pitchFamily="34" charset="0"/>
              </a:rPr>
              <a:t>ΚΟΙΝΗ ΔΗΛΩΣΗ</a:t>
            </a:r>
            <a:endParaRPr lang="el-GR" sz="3600" b="1" u="sng" dirty="0">
              <a:solidFill>
                <a:schemeClr val="accent1">
                  <a:lumMod val="50000"/>
                </a:schemeClr>
              </a:solidFill>
              <a:latin typeface="Franklin Gothic Medium" pitchFamily="34" charset="0"/>
            </a:endParaRPr>
          </a:p>
        </p:txBody>
      </p:sp>
      <p:sp>
        <p:nvSpPr>
          <p:cNvPr id="3" name="2 - Θέση περιεχομένου"/>
          <p:cNvSpPr>
            <a:spLocks noGrp="1"/>
          </p:cNvSpPr>
          <p:nvPr>
            <p:ph idx="1"/>
          </p:nvPr>
        </p:nvSpPr>
        <p:spPr>
          <a:xfrm>
            <a:off x="467544" y="1556792"/>
            <a:ext cx="8229600" cy="5145435"/>
          </a:xfrm>
        </p:spPr>
        <p:txBody>
          <a:bodyPr>
            <a:normAutofit fontScale="25000" lnSpcReduction="20000"/>
          </a:bodyPr>
          <a:lstStyle/>
          <a:p>
            <a:pPr>
              <a:lnSpc>
                <a:spcPct val="115000"/>
              </a:lnSpc>
              <a:spcAft>
                <a:spcPts val="1000"/>
              </a:spcAft>
              <a:buNone/>
            </a:pPr>
            <a:r>
              <a:rPr lang="en-IE" sz="5600" dirty="0" smtClean="0">
                <a:latin typeface="Century Gothic"/>
                <a:ea typeface="Calibri"/>
                <a:cs typeface="Arial"/>
              </a:rPr>
              <a:t>	</a:t>
            </a:r>
            <a:r>
              <a:rPr lang="el-GR" sz="5600" b="1" dirty="0" smtClean="0">
                <a:solidFill>
                  <a:schemeClr val="accent1">
                    <a:lumMod val="50000"/>
                  </a:schemeClr>
                </a:solidFill>
                <a:latin typeface="Century Gothic"/>
                <a:cs typeface="Arial"/>
              </a:rPr>
              <a:t>Οι εκπρόσωποι των 18 χωρών των Φαρμακευτικών Συλλόγων και Οργανισμών, μελών της </a:t>
            </a:r>
            <a:r>
              <a:rPr lang="en-US" sz="5600" b="1" dirty="0" smtClean="0">
                <a:solidFill>
                  <a:schemeClr val="accent1">
                    <a:lumMod val="50000"/>
                  </a:schemeClr>
                </a:solidFill>
                <a:latin typeface="Century Gothic"/>
                <a:cs typeface="Arial"/>
              </a:rPr>
              <a:t>PGEU, </a:t>
            </a:r>
            <a:r>
              <a:rPr lang="el-GR" sz="5600" b="1" dirty="0" smtClean="0">
                <a:solidFill>
                  <a:schemeClr val="accent1">
                    <a:lumMod val="50000"/>
                  </a:schemeClr>
                </a:solidFill>
                <a:latin typeface="Century Gothic"/>
                <a:cs typeface="Arial"/>
              </a:rPr>
              <a:t>που συμμετείχαν στο σημερινό συνέδριο, κάνουν την παρακάτω κοινή </a:t>
            </a:r>
            <a:r>
              <a:rPr lang="el-GR" sz="5600" b="1" smtClean="0">
                <a:solidFill>
                  <a:schemeClr val="accent1">
                    <a:lumMod val="50000"/>
                  </a:schemeClr>
                </a:solidFill>
                <a:latin typeface="Century Gothic"/>
                <a:cs typeface="Arial"/>
              </a:rPr>
              <a:t>δήλωση:</a:t>
            </a:r>
            <a:endParaRPr lang="el-GR" sz="4400" b="1" dirty="0" smtClean="0">
              <a:solidFill>
                <a:schemeClr val="accent1">
                  <a:lumMod val="50000"/>
                </a:schemeClr>
              </a:solidFill>
              <a:latin typeface="Franklin Gothic Medium" pitchFamily="34" charset="0"/>
            </a:endParaRPr>
          </a:p>
          <a:p>
            <a:pPr>
              <a:buFont typeface="Wingdings" pitchFamily="2" charset="2"/>
              <a:buChar char="Ø"/>
            </a:pPr>
            <a:r>
              <a:rPr lang="el-GR" sz="5600" b="1" dirty="0" smtClean="0">
                <a:solidFill>
                  <a:schemeClr val="accent1">
                    <a:lumMod val="50000"/>
                  </a:schemeClr>
                </a:solidFill>
                <a:latin typeface="Century Gothic" pitchFamily="34" charset="0"/>
              </a:rPr>
              <a:t>Το Φαρμακείο αποτελεί ένα απαραίτητο κομμάτι του συστήματος υγείας και η υγειονομική περίθαλψη δεν είναι σαν όλους τους άλλους τομείς της οικονομίας. Στην υγειονομική περίθαλψη, η έμφαση πρέπει να δίνεται στην κάλυψη των πραγματικών αναγκών των ασθενών με ένα σωστά οργανωμένο και υποστηρικτικό τρόπο, στην περιοχή τους, όπου είναι δυνατόν.</a:t>
            </a:r>
            <a:br>
              <a:rPr lang="el-GR" sz="5600" b="1" dirty="0" smtClean="0">
                <a:solidFill>
                  <a:schemeClr val="accent1">
                    <a:lumMod val="50000"/>
                  </a:schemeClr>
                </a:solidFill>
                <a:latin typeface="Century Gothic" pitchFamily="34" charset="0"/>
              </a:rPr>
            </a:br>
            <a:endParaRPr lang="en-US" sz="5600" b="1" dirty="0" smtClean="0">
              <a:solidFill>
                <a:schemeClr val="accent1">
                  <a:lumMod val="50000"/>
                </a:schemeClr>
              </a:solidFill>
              <a:latin typeface="Century Gothic" pitchFamily="34" charset="0"/>
            </a:endParaRPr>
          </a:p>
          <a:p>
            <a:pPr>
              <a:buFont typeface="Wingdings" pitchFamily="2" charset="2"/>
              <a:buChar char="Ø"/>
            </a:pPr>
            <a:r>
              <a:rPr lang="el-GR" sz="5600" b="1" dirty="0" smtClean="0">
                <a:solidFill>
                  <a:schemeClr val="accent1">
                    <a:lumMod val="50000"/>
                  </a:schemeClr>
                </a:solidFill>
                <a:latin typeface="Century Gothic" pitchFamily="34" charset="0"/>
              </a:rPr>
              <a:t>Τα μη υποχρεωτικώς συνταγογραφούμενα φάρμακα παίζουν σημαντικό ρόλο στην υποστήριξη της </a:t>
            </a:r>
            <a:r>
              <a:rPr lang="el-GR" sz="5600" b="1" dirty="0" err="1" smtClean="0">
                <a:solidFill>
                  <a:schemeClr val="accent1">
                    <a:lumMod val="50000"/>
                  </a:schemeClr>
                </a:solidFill>
                <a:latin typeface="Century Gothic" pitchFamily="34" charset="0"/>
              </a:rPr>
              <a:t>αυτο</a:t>
            </a:r>
            <a:r>
              <a:rPr lang="el-GR" sz="5600" b="1" dirty="0" smtClean="0">
                <a:solidFill>
                  <a:schemeClr val="accent1">
                    <a:lumMod val="50000"/>
                  </a:schemeClr>
                </a:solidFill>
                <a:latin typeface="Century Gothic" pitchFamily="34" charset="0"/>
              </a:rPr>
              <a:t>-φροντίδας και στην υποστήριξη των πολιτών για την αντιμετώπιση και τη διαχείριση των κοινών -  μη σοβαρών ασθενειών. Ωστόσο, δεν αποτελούν κοινά  εμπορικά προϊόντα. Οι σωστές συμβουλές και πληροφορίες, που μόνο ο φαρμακοποιός μπορεί να παρέχει, είναι απαραίτητες για τη διασφάλιση της ασφαλούς και κατάλληλης χρήσης όλων των φαρμάκων από το κοινό.</a:t>
            </a:r>
            <a:br>
              <a:rPr lang="el-GR" sz="5600" b="1" dirty="0" smtClean="0">
                <a:solidFill>
                  <a:schemeClr val="accent1">
                    <a:lumMod val="50000"/>
                  </a:schemeClr>
                </a:solidFill>
                <a:latin typeface="Century Gothic" pitchFamily="34" charset="0"/>
              </a:rPr>
            </a:br>
            <a:endParaRPr lang="en-US" sz="5600" b="1" dirty="0" smtClean="0">
              <a:solidFill>
                <a:schemeClr val="accent1">
                  <a:lumMod val="50000"/>
                </a:schemeClr>
              </a:solidFill>
              <a:latin typeface="Century Gothic" pitchFamily="34" charset="0"/>
            </a:endParaRPr>
          </a:p>
          <a:p>
            <a:pPr>
              <a:buFont typeface="Wingdings" pitchFamily="2" charset="2"/>
              <a:buChar char="Ø"/>
            </a:pPr>
            <a:r>
              <a:rPr lang="el-GR" sz="5600" b="1" dirty="0" smtClean="0">
                <a:solidFill>
                  <a:schemeClr val="accent1">
                    <a:lumMod val="50000"/>
                  </a:schemeClr>
                </a:solidFill>
                <a:latin typeface="Century Gothic" pitchFamily="34" charset="0"/>
              </a:rPr>
              <a:t>Το κοινό εξυπηρετείται καλύτερα από μια φαρμακευτική αγορά, ρυθμισμένη και οργανωμένη,  η οποία διασφαλίζει την επαγγελματική ανεξαρτησία του φαρμακοποιού, προστατεύει την προσβασιμότητα του κοινού στις υπηρεσίες φαρμακείου και θέτει την επαγγελματική και προσωπική φροντίδα των ασθενών και του κοινού πάνω από οικονομικά κέρδη και μερίσματα μετόχων.</a:t>
            </a:r>
            <a:br>
              <a:rPr lang="el-GR" sz="5600" b="1" dirty="0" smtClean="0">
                <a:solidFill>
                  <a:schemeClr val="accent1">
                    <a:lumMod val="50000"/>
                  </a:schemeClr>
                </a:solidFill>
                <a:latin typeface="Century Gothic" pitchFamily="34" charset="0"/>
              </a:rPr>
            </a:br>
            <a:endParaRPr lang="en-US" sz="5600" b="1" dirty="0" smtClean="0">
              <a:solidFill>
                <a:schemeClr val="accent1">
                  <a:lumMod val="50000"/>
                </a:schemeClr>
              </a:solidFill>
              <a:latin typeface="Century Gothic" pitchFamily="34" charset="0"/>
            </a:endParaRPr>
          </a:p>
          <a:p>
            <a:pPr>
              <a:buFont typeface="Wingdings" pitchFamily="2" charset="2"/>
              <a:buChar char="Ø"/>
            </a:pPr>
            <a:r>
              <a:rPr lang="el-GR" sz="5600" b="1" dirty="0" smtClean="0">
                <a:solidFill>
                  <a:schemeClr val="accent1">
                    <a:lumMod val="50000"/>
                  </a:schemeClr>
                </a:solidFill>
                <a:latin typeface="Century Gothic" pitchFamily="34" charset="0"/>
              </a:rPr>
              <a:t>Οι κυβερνήσεις και τα συστήματα υγείας πρέπει να αναγνωρίσουν ότι η παροχή κατάλληλων και επαρκών πόρων στο φαρμακευτικό κλάδο συνεισφέρει επιπροσθέτως στην προώθηση της δημόσιας υγείας και την παροχή </a:t>
            </a:r>
            <a:r>
              <a:rPr lang="el-GR" sz="5600" b="1" dirty="0" err="1" smtClean="0">
                <a:solidFill>
                  <a:schemeClr val="accent1">
                    <a:lumMod val="50000"/>
                  </a:schemeClr>
                </a:solidFill>
                <a:latin typeface="Century Gothic" pitchFamily="34" charset="0"/>
              </a:rPr>
              <a:t>προσβάσιμης</a:t>
            </a:r>
            <a:r>
              <a:rPr lang="el-GR" sz="5600" b="1" dirty="0" smtClean="0">
                <a:solidFill>
                  <a:schemeClr val="accent1">
                    <a:lumMod val="50000"/>
                  </a:schemeClr>
                </a:solidFill>
                <a:latin typeface="Century Gothic" pitchFamily="34" charset="0"/>
              </a:rPr>
              <a:t> και οικονομικά αποδοτικής υγειονομικής περίθαλψης.</a:t>
            </a:r>
            <a:endParaRPr lang="el-GR" sz="5600" b="1" dirty="0">
              <a:solidFill>
                <a:schemeClr val="accent1">
                  <a:lumMod val="50000"/>
                </a:schemeClr>
              </a:solidFill>
              <a:latin typeface="Century Gothic" pitchFamily="34" charset="0"/>
            </a:endParaRPr>
          </a:p>
          <a:p>
            <a:pPr>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2</Words>
  <Application>Microsoft Office PowerPoint</Application>
  <PresentationFormat>Προβολή στην οθόνη (4:3)</PresentationFormat>
  <Paragraphs>6</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ΚΟΙΝΗ ΔΗΛΩΣΗ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Γιάννης Κούνουπας</dc:creator>
  <cp:lastModifiedBy>Vasilis</cp:lastModifiedBy>
  <cp:revision>11</cp:revision>
  <dcterms:created xsi:type="dcterms:W3CDTF">2015-09-05T13:39:58Z</dcterms:created>
  <dcterms:modified xsi:type="dcterms:W3CDTF">2015-09-07T10:24:23Z</dcterms:modified>
</cp:coreProperties>
</file>